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embeddedFontLst>
    <p:embeddedFont>
      <p:font typeface="Tahoma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65679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997075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2954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9050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2954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Noto Sans Symbols"/>
              <a:buChar char="❖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794249" y="2127249"/>
            <a:ext cx="57276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603250" y="146050"/>
            <a:ext cx="57276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 rot="5400000">
            <a:off x="2514599" y="-1524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2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002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9143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2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002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9143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85750" y="2803525"/>
            <a:ext cx="1587" cy="3035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376"/>
                </a:lnTo>
                <a:lnTo>
                  <a:pt x="0" y="3765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92100"/>
            <a:ext cx="8229600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99059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457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❖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475325" y="2805425"/>
            <a:ext cx="5418000" cy="107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800"/>
              <a:t>Decision Making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1633800" y="4522400"/>
            <a:ext cx="6916800" cy="164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3000" b="1"/>
              <a:t>Today we will: </a:t>
            </a:r>
            <a:r>
              <a:rPr lang="en-US" sz="3000"/>
              <a:t>analyze our options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endParaRPr sz="3000" b="1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3000" b="1"/>
              <a:t>So we can:</a:t>
            </a:r>
            <a:r>
              <a:rPr lang="en-US" sz="3000"/>
              <a:t> Survive the scenario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09600" y="609600"/>
            <a:ext cx="8229600" cy="542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24384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None/>
            </a:pPr>
            <a:r>
              <a:rPr lang="en-US"/>
              <a:t>Homework: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Think of a decision you had to make in the last week and write the following: </a:t>
            </a:r>
          </a:p>
          <a:p>
            <a:pPr marL="9144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en-US"/>
              <a:t>What was the problem/decision?</a:t>
            </a:r>
          </a:p>
          <a:p>
            <a:pPr marL="9144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en-US"/>
              <a:t>What were your options?</a:t>
            </a:r>
          </a:p>
          <a:p>
            <a:pPr marL="9144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rabicPeriod"/>
            </a:pPr>
            <a:r>
              <a:rPr lang="en-US"/>
              <a:t>What did you choose?</a:t>
            </a:r>
          </a:p>
          <a:p>
            <a:pPr marL="1371600" marR="0" lvl="1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lphaLcPeriod"/>
            </a:pPr>
            <a:r>
              <a:rPr lang="en-US"/>
              <a:t>Why?</a:t>
            </a:r>
          </a:p>
          <a:p>
            <a:pPr marL="1371600" marR="0" lvl="1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lphaLcPeriod"/>
            </a:pPr>
            <a:r>
              <a:rPr lang="en-US"/>
              <a:t>Was it a good or bad choice? </a:t>
            </a:r>
          </a:p>
          <a:p>
            <a:pPr marL="1371600" marR="0" lvl="1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AutoNum type="alphaLcPeriod"/>
            </a:pPr>
            <a:r>
              <a:rPr lang="en-US"/>
              <a:t>What might you change next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595000" y="325925"/>
            <a:ext cx="4573800" cy="76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LOST AT SEA 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806325" y="2845725"/>
            <a:ext cx="3434700" cy="407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rgbClr val="FFFFFF"/>
                </a:solidFill>
              </a:rPr>
              <a:t>1 piece of paper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rgbClr val="FFFFFF"/>
                </a:solidFill>
              </a:rPr>
              <a:t>Elbow Partner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rgbClr val="FFFFFF"/>
                </a:solidFill>
              </a:rPr>
              <a:t>Read scenario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rgbClr val="FFFFFF"/>
                </a:solidFill>
              </a:rPr>
              <a:t>Rank your options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27650" y="304800"/>
            <a:ext cx="7779300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You have </a:t>
            </a:r>
            <a:r>
              <a:rPr lang="en-US" sz="1800">
                <a:solidFill>
                  <a:srgbClr val="FFFFFF"/>
                </a:solidFill>
              </a:rPr>
              <a:t>rented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 yacht with three friends, for the trip of a</a:t>
            </a:r>
            <a:r>
              <a:rPr lang="en-US" sz="1800">
                <a:solidFill>
                  <a:srgbClr val="FFFFFF"/>
                </a:solidFill>
              </a:rPr>
              <a:t>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lifetime across the Atlantic Ocean. </a:t>
            </a:r>
            <a:r>
              <a:rPr lang="en-US" sz="1800">
                <a:solidFill>
                  <a:srgbClr val="FFFFFF"/>
                </a:solidFill>
              </a:rPr>
              <a:t>N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one of you have any previous sailing experience, you have hired an experienced skipper and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>
                <a:solidFill>
                  <a:srgbClr val="FFFFFF"/>
                </a:solidFill>
              </a:rPr>
              <a:t>    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two-person crew. 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Unfortunately in mid Atlantic a fierce fire breaks out in the ship</a:t>
            </a:r>
            <a:r>
              <a:rPr lang="en-US" sz="1800">
                <a:solidFill>
                  <a:srgbClr val="FFFFFF"/>
                </a:solidFill>
              </a:rPr>
              <a:t>’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 galley (kitchen</a:t>
            </a:r>
            <a:r>
              <a:rPr lang="en-US" sz="1800">
                <a:solidFill>
                  <a:srgbClr val="FFFFFF"/>
                </a:solidFill>
              </a:rPr>
              <a:t>)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and the skipper and crew </a:t>
            </a:r>
            <a:r>
              <a:rPr lang="en-US" sz="1800">
                <a:solidFill>
                  <a:srgbClr val="FFFFFF"/>
                </a:solidFill>
              </a:rPr>
              <a:t>were killed 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whil</a:t>
            </a:r>
            <a:r>
              <a:rPr lang="en-US" sz="1800">
                <a:solidFill>
                  <a:srgbClr val="FFFFFF"/>
                </a:solidFill>
              </a:rPr>
              <a:t>e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trying to fight the blaze. Much of the yacht is destroyed and is slowly sinking.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endParaRPr sz="10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Your location is unclear because vital navigational and radio equipment have been damaged in the fire. Your best estimate is that you are hundreds of miles from the nearest lan</a:t>
            </a:r>
            <a:r>
              <a:rPr lang="en-US" sz="1800">
                <a:solidFill>
                  <a:srgbClr val="FFFFFF"/>
                </a:solidFill>
              </a:rPr>
              <a:t>d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endParaRPr sz="10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You and your friends have managed to save 15 items, undamaged and intact after the fire. In addition, you have salvaged a four man rubber life </a:t>
            </a:r>
            <a:r>
              <a:rPr lang="en-US" sz="1800">
                <a:solidFill>
                  <a:srgbClr val="FFFFFF"/>
                </a:solidFill>
              </a:rPr>
              <a:t>raft</a:t>
            </a: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and a box of matches.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endParaRPr sz="1000" b="0" i="0" u="none" strike="noStrike" cap="non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Your task is to rank the 15 items in terms of their importance for you, as you wait to be rescued. Place the number 1 by the most important item, the number 2 by the second most important, and </a:t>
            </a:r>
            <a:r>
              <a:rPr lang="en-US" sz="1800">
                <a:solidFill>
                  <a:srgbClr val="FFFFFF"/>
                </a:solidFill>
              </a:rPr>
              <a:t/>
            </a:r>
            <a:br>
              <a:rPr lang="en-US" sz="1800">
                <a:solidFill>
                  <a:srgbClr val="FFFFFF"/>
                </a:solidFill>
              </a:rPr>
            </a:br>
            <a:r>
              <a:rPr lang="en-US" sz="18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so on through to number 15 for the least important.</a:t>
            </a:r>
            <a:r>
              <a:rPr lang="en-US" sz="1800" b="0" i="0" u="none" strike="noStrike" cap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pic>
        <p:nvPicPr>
          <p:cNvPr id="104" name="Shape 104" descr="Image result for yacht clipart black and whit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0150" y="884125"/>
            <a:ext cx="1632350" cy="78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Image result for cartoon life raf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6700" y="5472650"/>
            <a:ext cx="1942775" cy="1195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36725" y="572500"/>
            <a:ext cx="8639400" cy="617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2200" b="1" i="0" u="none" strike="noStrike" cap="none">
                <a:solidFill>
                  <a:srgbClr val="F3F3F3"/>
                </a:solidFill>
                <a:latin typeface="Tahoma"/>
                <a:ea typeface="Tahoma"/>
                <a:cs typeface="Tahoma"/>
                <a:sym typeface="Tahoma"/>
              </a:rPr>
              <a:t>Salvaged items </a:t>
            </a:r>
            <a:r>
              <a:rPr lang="en-US" sz="2200" b="0" i="0" u="none" strike="noStrike" cap="none">
                <a:solidFill>
                  <a:srgbClr val="F3F3F3"/>
                </a:solidFill>
                <a:latin typeface="Tahoma"/>
                <a:ea typeface="Tahoma"/>
                <a:cs typeface="Tahoma"/>
                <a:sym typeface="Tahoma"/>
              </a:rPr>
              <a:t>	                  </a:t>
            </a:r>
            <a:r>
              <a:rPr lang="en-US" sz="2200">
                <a:solidFill>
                  <a:srgbClr val="F3F3F3"/>
                </a:solidFill>
              </a:rPr>
              <a:t> </a:t>
            </a:r>
            <a:r>
              <a:rPr lang="en-US" sz="2200" b="1">
                <a:solidFill>
                  <a:srgbClr val="F3F3F3"/>
                </a:solidFill>
              </a:rPr>
              <a:t>Your </a:t>
            </a:r>
            <a:r>
              <a:rPr lang="en-US" sz="2200" b="1" i="0" u="none" strike="noStrike" cap="none">
                <a:solidFill>
                  <a:srgbClr val="F3F3F3"/>
                </a:solidFill>
                <a:latin typeface="Tahoma"/>
                <a:ea typeface="Tahoma"/>
                <a:cs typeface="Tahoma"/>
                <a:sym typeface="Tahoma"/>
              </a:rPr>
              <a:t>ranking      </a:t>
            </a:r>
            <a:r>
              <a:rPr lang="en-US" sz="2200" b="1">
                <a:solidFill>
                  <a:srgbClr val="F3F3F3"/>
                </a:solidFill>
              </a:rPr>
              <a:t>Correct </a:t>
            </a:r>
            <a:r>
              <a:rPr lang="en-US" sz="2200" b="1" i="0" u="none" strike="noStrike" cap="none">
                <a:solidFill>
                  <a:srgbClr val="F3F3F3"/>
                </a:solidFill>
                <a:latin typeface="Tahoma"/>
                <a:ea typeface="Tahoma"/>
                <a:cs typeface="Tahoma"/>
                <a:sym typeface="Tahoma"/>
              </a:rPr>
              <a:t>ranking 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sextant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shaving mirror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quantity of mosquito netting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25 liter container of water 	</a:t>
            </a:r>
            <a:r>
              <a:rPr lang="en-US" sz="2000"/>
              <a:t>(~6 gallons)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case of army rations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Maps of the </a:t>
            </a:r>
            <a:r>
              <a:rPr lang="en-US" sz="2000"/>
              <a:t>Atlantic</a:t>
            </a: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Ocean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floating seat cushion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10 liter can of oil/petrol mixture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small transistor radio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20 square feet of Opaque plastic sheeting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can of shark repellent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One bottle of 160 proof rum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15ft nylon rope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 boxes of chocolate bars 	</a:t>
            </a:r>
          </a:p>
          <a:p>
            <a:pPr marL="342900" marR="0" lvl="0" indent="-30226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fishing kit 	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076225" y="91600"/>
            <a:ext cx="5930700" cy="4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algn="ctr" rtl="0"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2200" b="1" i="1" u="sng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LOST AT SEA RANKING CHART</a:t>
            </a:r>
            <a:r>
              <a:rPr lang="en-US" sz="2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52425" y="160800"/>
            <a:ext cx="8791500" cy="69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-US" sz="4000"/>
              <a:t>US </a:t>
            </a:r>
            <a:r>
              <a:rPr lang="en-US" sz="40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COAST GUARD EXPERT ANALYSIS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52425" y="1258275"/>
            <a:ext cx="87915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/>
              <a:t>If stranded, most important = attraction / attention</a:t>
            </a: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Need to get noticed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/>
              <a:t>Navigation supplies = useless</a:t>
            </a: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/>
              <a:t>Raft too small to make it to land in time</a:t>
            </a:r>
          </a:p>
          <a:p>
            <a:pPr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4999"/>
              <a:buFont typeface="Tahoma"/>
              <a:buChar char="•"/>
            </a:pPr>
            <a:r>
              <a:rPr lang="en-US"/>
              <a:t>Without signaling device, you will not be spotted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None/>
            </a:pPr>
            <a:endParaRPr sz="2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For each item, mark the number of points that your score differs from the Coastguard ranking and then add up all the points. Disregard plus or minus differences. </a:t>
            </a:r>
            <a:b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endParaRPr lang="en-US"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0" lvl="4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Example:              My rank    3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          					</a:t>
            </a:r>
            <a:r>
              <a:rPr lang="en-US" sz="2400"/>
              <a:t>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  <a:r>
              <a:rPr lang="en-US" sz="2400"/>
              <a:t>oast Guard</a:t>
            </a: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rank   15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                                         Difference   </a:t>
            </a:r>
            <a:r>
              <a:rPr lang="en-US" sz="2400" b="0" i="0" u="none" strike="noStrike" cap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12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 this for each item then add up all the differences for your group</a:t>
            </a:r>
            <a:r>
              <a:rPr lang="en-US" sz="2400"/>
              <a:t>’</a:t>
            </a: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 total.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3172275" y="240425"/>
            <a:ext cx="5942100" cy="6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>
                <a:solidFill>
                  <a:srgbClr val="FFFFFF"/>
                </a:solidFill>
              </a:rPr>
              <a:t>SCORING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0" y="457200"/>
            <a:ext cx="9144000" cy="7162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2400" b="1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Item </a:t>
            </a:r>
            <a:r>
              <a:rPr lang="en-US" sz="2400" b="0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			</a:t>
            </a:r>
            <a:r>
              <a:rPr lang="en-US" sz="2400" b="1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Coastguard Ranking </a:t>
            </a:r>
            <a:r>
              <a:rPr lang="en-US" sz="2400" b="0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2400">
                <a:solidFill>
                  <a:srgbClr val="00FFFF"/>
                </a:solidFill>
              </a:rPr>
              <a:t>  </a:t>
            </a:r>
            <a:r>
              <a:rPr lang="en-US" sz="2400" b="1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Coast </a:t>
            </a:r>
            <a:r>
              <a:rPr lang="en-US" sz="2400" b="1">
                <a:solidFill>
                  <a:srgbClr val="00FFFF"/>
                </a:solidFill>
              </a:rPr>
              <a:t>G</a:t>
            </a:r>
            <a:r>
              <a:rPr lang="en-US" sz="2400" b="1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uard Reasoning</a:t>
            </a:r>
            <a:r>
              <a:rPr lang="en-US" sz="1400" b="1" i="0" u="none" strike="noStrike" cap="none">
                <a:solidFill>
                  <a:srgbClr val="00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endParaRPr sz="1400" b="1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sextant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</a:t>
            </a:r>
            <a:r>
              <a:rPr lang="en-US" sz="1400"/>
              <a:t>	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15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          Useless without the relevant tables and a chronometer.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shaving mirror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1400"/>
              <a:t>  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Critical for signaling.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quantity of mosquito netting</a:t>
            </a:r>
            <a:r>
              <a:rPr lang="en-US" sz="1400"/>
              <a:t>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14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    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There are NO mosquitoes in the middle of</a:t>
            </a:r>
            <a:r>
              <a:rPr lang="en-US" sz="1400"/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Atlantic</a:t>
            </a:r>
          </a:p>
          <a:p>
            <a:pPr marL="0" marR="0" lvl="0" indent="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/>
              <a:t>                                                                         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Ocean and the netting is useless for anything else.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25 liter container of water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1400"/>
              <a:t>  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Vital to restore fluids lost through perspiration.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case of army rations 	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This is your basic food intake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Maps of the Atlantic Ocean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13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Worthless without navigation 		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floating seat cushion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9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Useful as a life preserver if someone fell</a:t>
            </a:r>
            <a:r>
              <a:rPr lang="en-US" sz="1400"/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overboard.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10 liter can of oil/petrol mixture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2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Critical for signaling. The mixture will float on water</a:t>
            </a:r>
          </a:p>
          <a:p>
            <a:pPr marL="4114800" marR="0" lvl="0" indent="4572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and could be ignited using the matches.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small transistor radio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12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would be out of range of any radio station.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20 square feet of Opaque plastic sheeting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1400"/>
              <a:t>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Can be used to collect rain water and shelter from the</a:t>
            </a:r>
          </a:p>
          <a:p>
            <a:pPr marL="4914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wind and waves.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can of shark repellent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10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To repel sharks, of course!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One bottle of 160 proof rum 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11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Contains 80% alcohol, which means it can be used as an</a:t>
            </a:r>
          </a:p>
          <a:p>
            <a:pPr marL="44577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/>
              <a:t>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antiseptic for any injuries, otherwise of little value. It </a:t>
            </a:r>
          </a:p>
          <a:p>
            <a:pPr marL="44577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/>
              <a:t>        w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ould</a:t>
            </a:r>
            <a:r>
              <a:rPr lang="en-US" sz="1400"/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cause </a:t>
            </a:r>
            <a:r>
              <a:rPr lang="en-US" sz="1400"/>
              <a:t>dehydration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	</a:t>
            </a:r>
          </a:p>
          <a:p>
            <a:pPr marL="0" marR="0" lvl="0" indent="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15ft nylon rope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8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Could be used to lash people or equipment together to</a:t>
            </a:r>
          </a:p>
          <a:p>
            <a:pPr marL="3657600" marR="0" lvl="0" indent="4572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/>
              <a:t>        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prevent being washed overboard in a storm.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 boxes of chocolate bars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6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Your reserve food supply 	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fishing kit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					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r>
              <a:rPr lang="en-US" sz="1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Ranked lower than the chocolate as there is no guarantee</a:t>
            </a:r>
          </a:p>
          <a:p>
            <a:pPr marL="44577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en-US" sz="1400"/>
              <a:t>         y</a:t>
            </a:r>
            <a:r>
              <a:rPr lang="en-US"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ou will catch any fish.</a:t>
            </a:r>
            <a:r>
              <a:rPr lang="en-US"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5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ahoma"/>
              <a:buNone/>
            </a:pPr>
            <a:r>
              <a:rPr lang="en-US" sz="4000">
                <a:solidFill>
                  <a:schemeClr val="accent1"/>
                </a:solidFill>
              </a:rPr>
              <a:t>Scores: </a:t>
            </a:r>
            <a:r>
              <a:rPr lang="en-US" sz="2400">
                <a:solidFill>
                  <a:schemeClr val="accent1"/>
                </a:solidFill>
              </a:rPr>
              <a:t>Add up each difference to get your final score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ahoma"/>
              <a:buNone/>
            </a:pPr>
            <a:endParaRPr sz="2000" b="1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0219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0 - 25 Excellent.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demonstrated great survival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							 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skills. Rescued!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26 - 32 Good.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Above average results. Good survival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						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skills. Rescued!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33 - 45 Average.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7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Seasick, hungry and tired. Rescued!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46 - 55 Fair.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Dehydrated and barely alive. It was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					  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tough, but rescued!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56 - 70 Poor.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Rescued, but only just in time!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19999"/>
              <a:buFont typeface="Tahoma"/>
              <a:buChar char="•"/>
            </a:pPr>
            <a:r>
              <a:rPr lang="en-US" sz="2800" b="1" i="0" u="none" strike="noStrike" cap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71 - 112 Very poor.</a:t>
            </a:r>
            <a:r>
              <a:rPr lang="en-US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Oh dear, your empty raft is washed up on a beach, weeks after the search was called off.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09600" y="609600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None/>
            </a:pPr>
            <a:r>
              <a:rPr lang="en-US"/>
              <a:t>REFLECTION: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-US"/>
              <a:t>Why did you make the choices you made?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-US"/>
              <a:t>What might have helped you in this activity?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120000"/>
              <a:buFont typeface="Tahoma"/>
              <a:buChar char="•"/>
            </a:pPr>
            <a:r>
              <a:rPr lang="en-US"/>
              <a:t>What made this activity so difficult?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Noto Sans Symbols</vt:lpstr>
      <vt:lpstr>Tahoma</vt:lpstr>
      <vt:lpstr>1_Ocean</vt:lpstr>
      <vt:lpstr>Ocean</vt:lpstr>
      <vt:lpstr>Decision Making</vt:lpstr>
      <vt:lpstr> LOST AT SEA </vt:lpstr>
      <vt:lpstr>PowerPoint Presentation</vt:lpstr>
      <vt:lpstr>PowerPoint Presentation</vt:lpstr>
      <vt:lpstr>US COAST GUARD EXPERT ANALYSIS </vt:lpstr>
      <vt:lpstr>PowerPoint Presentation</vt:lpstr>
      <vt:lpstr>PowerPoint Presentation</vt:lpstr>
      <vt:lpstr>Scores: Add up each difference to get your final score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Vice Jason</dc:creator>
  <cp:lastModifiedBy>Administrator</cp:lastModifiedBy>
  <cp:revision>1</cp:revision>
  <dcterms:modified xsi:type="dcterms:W3CDTF">2016-09-01T13:59:06Z</dcterms:modified>
</cp:coreProperties>
</file>