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verage" charset="0"/>
      <p:regular r:id="rId10"/>
    </p:embeddedFont>
    <p:embeddedFont>
      <p:font typeface="Oswald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FE49B3E-7EC7-4283-9A8D-68D5F6917C5D}">
  <a:tblStyle styleId="{FFE49B3E-7EC7-4283-9A8D-68D5F6917C5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" y="-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43902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83507" y="9579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Exercise and Fitness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accent6"/>
                </a:solidFill>
              </a:rPr>
              <a:t>Have a heart…and keep it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accent6"/>
                </a:solidFill>
              </a:rPr>
              <a:t>healthy!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Finding your heart rate--</a:t>
            </a:r>
            <a:r>
              <a:rPr lang="en" sz="1800" b="1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(Count pulse for 6 seconds and add a 0)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FF9900"/>
                </a:solidFill>
              </a:rPr>
              <a:t>Carotid artery</a:t>
            </a:r>
          </a:p>
          <a:p>
            <a:pPr lvl="0" algn="ctr" rtl="0">
              <a:spcBef>
                <a:spcPts val="0"/>
              </a:spcBef>
              <a:buNone/>
            </a:pPr>
            <a:endParaRPr sz="1800" b="1">
              <a:solidFill>
                <a:srgbClr val="FF9900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endParaRPr b="1">
              <a:solidFill>
                <a:srgbClr val="FF9900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832400" y="10992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FF9900"/>
                </a:solidFill>
              </a:rPr>
              <a:t>Radial Ulnar artery</a:t>
            </a:r>
          </a:p>
          <a:p>
            <a:pPr lvl="0" algn="ctr">
              <a:spcBef>
                <a:spcPts val="0"/>
              </a:spcBef>
              <a:buNone/>
            </a:pPr>
            <a:endParaRPr sz="1800" b="1">
              <a:solidFill>
                <a:srgbClr val="FF9900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9637" y="1663975"/>
            <a:ext cx="1724025" cy="26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61112" y="1663975"/>
            <a:ext cx="2142466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Resting Heart Rate--Your heart rate when you are at rest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4500" y="923875"/>
            <a:ext cx="4595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 b="1">
                <a:solidFill>
                  <a:srgbClr val="FF9900"/>
                </a:solidFill>
              </a:rPr>
              <a:t>A good  indicator for your overall health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-The lower your resting heart the better your    health is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-A normal range would be between 60-100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-An average resting heart rate for teens is between 66 and 72 beats per minute</a:t>
            </a:r>
            <a:br>
              <a:rPr lang="en" sz="1800">
                <a:solidFill>
                  <a:schemeClr val="accent6"/>
                </a:solidFill>
              </a:rPr>
            </a:br>
            <a:endParaRPr lang="en" sz="1800">
              <a:solidFill>
                <a:schemeClr val="accent6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Who do you think has the lowest RHR? </a:t>
            </a:r>
            <a:br>
              <a:rPr lang="en">
                <a:solidFill>
                  <a:schemeClr val="accent6"/>
                </a:solidFill>
              </a:rPr>
            </a:br>
            <a:r>
              <a:rPr lang="en">
                <a:solidFill>
                  <a:schemeClr val="accent6"/>
                </a:solidFill>
              </a:rPr>
              <a:t>(Which type of athlete?)		</a:t>
            </a:r>
          </a:p>
          <a:p>
            <a:pPr lvl="0" algn="r"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How do you get a low or lower RHR?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chemeClr val="accent6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chemeClr val="accent6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 descr="Image result for doctor taking a puls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238125"/>
            <a:ext cx="3999899" cy="274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Max Heart Rate--The fastest your heart is able to beat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20625" y="1152475"/>
            <a:ext cx="4617000" cy="384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solidFill>
                  <a:srgbClr val="FF9900"/>
                </a:solidFill>
              </a:rPr>
              <a:t>How to calculate your max heart rate: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220 - your age = max heart rate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Example:  220 - 13 = 207 (max heart rate)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**We use max heart rate to help exercise at a specific intensity**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accent6"/>
                </a:solidFill>
              </a:rPr>
              <a:t>People exercise at different intensities to </a:t>
            </a:r>
            <a:r>
              <a:rPr lang="en" sz="1800">
                <a:solidFill>
                  <a:srgbClr val="FF9900"/>
                </a:solidFill>
              </a:rPr>
              <a:t>achieve desired results</a:t>
            </a:r>
            <a:r>
              <a:rPr lang="en" sz="1800">
                <a:solidFill>
                  <a:schemeClr val="accent6"/>
                </a:solidFill>
              </a:rPr>
              <a:t> (NEXT SLIDE)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628050" y="1152475"/>
            <a:ext cx="4204200" cy="384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5" name="Shape 85" descr="Image result for elderly power walki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2250" y="955075"/>
            <a:ext cx="2566275" cy="140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 descr="Image result for joggi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4350" y="2276575"/>
            <a:ext cx="2566275" cy="143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 descr="Image result for football conditioni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00500" y="3541175"/>
            <a:ext cx="29527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 Heart Rate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R="101600"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specific, age-based heart rate to be maintained during exercise to ensure optimal cardiovascular function</a:t>
            </a:r>
          </a:p>
          <a:p>
            <a:pPr marR="101600" lvl="0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101600"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optimal heart rate at which a person should perform to achieve desired results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Shape 98"/>
          <p:cNvGraphicFramePr/>
          <p:nvPr/>
        </p:nvGraphicFramePr>
        <p:xfrm>
          <a:off x="249000" y="817650"/>
          <a:ext cx="8792475" cy="4462092"/>
        </p:xfrm>
        <a:graphic>
          <a:graphicData uri="http://schemas.openxmlformats.org/drawingml/2006/table">
            <a:tbl>
              <a:tblPr>
                <a:noFill/>
                <a:tableStyleId>{FFE49B3E-7EC7-4283-9A8D-68D5F6917C5D}</a:tableStyleId>
              </a:tblPr>
              <a:tblGrid>
                <a:gridCol w="2930825"/>
                <a:gridCol w="2930825"/>
                <a:gridCol w="2930825"/>
              </a:tblGrid>
              <a:tr h="723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FF9900"/>
                          </a:solidFill>
                        </a:rPr>
                        <a:t>Ideal For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FF9900"/>
                          </a:solidFill>
                        </a:rPr>
                        <a:t>Benefit Desired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rgbClr val="FF9900"/>
                          </a:solidFill>
                        </a:rPr>
                        <a:t>Intensity Level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9900"/>
                          </a:solidFill>
                        </a:rPr>
                        <a:t>(% Maximum heart rate)</a:t>
                      </a:r>
                    </a:p>
                  </a:txBody>
                  <a:tcPr marL="91425" marR="91425" marT="91425" marB="91425"/>
                </a:tc>
              </a:tr>
              <a:tr h="7145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Light Exercise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00FF00"/>
                          </a:solidFill>
                        </a:rPr>
                        <a:t>(healthy heart zone)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Maintain Healthy Heart/Get Fit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50% - 60%</a:t>
                      </a:r>
                    </a:p>
                  </a:txBody>
                  <a:tcPr marL="91425" marR="91425" marT="91425" marB="91425"/>
                </a:tc>
              </a:tr>
              <a:tr h="7145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Weight Management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00FF00"/>
                          </a:solidFill>
                        </a:rPr>
                        <a:t>(fitness zone)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Lose Weight/ Burn Fat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60% - 70%</a:t>
                      </a:r>
                    </a:p>
                  </a:txBody>
                  <a:tcPr marL="91425" marR="91425" marT="91425" marB="91425"/>
                </a:tc>
              </a:tr>
              <a:tr h="7355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Aerobic Base Building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00FF00"/>
                          </a:solidFill>
                        </a:rPr>
                        <a:t>(aerobic zone)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Increase Stamina Aerobic Endurance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70% - 80%</a:t>
                      </a:r>
                    </a:p>
                  </a:txBody>
                  <a:tcPr marL="91425" marR="91425" marT="91425" marB="91425"/>
                </a:tc>
              </a:tr>
              <a:tr h="7355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Optimal Conditioning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rgbClr val="00FF00"/>
                          </a:solidFill>
                        </a:rPr>
                        <a:t>(anaerobic zone)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Maintain Excellent Fitness Condition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80% - 90%</a:t>
                      </a:r>
                    </a:p>
                  </a:txBody>
                  <a:tcPr marL="91425" marR="91425" marT="91425" marB="91425"/>
                </a:tc>
              </a:tr>
              <a:tr h="7355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Elite Athlete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 Maintain Superb Athletic Condition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accent6"/>
                          </a:solidFill>
                        </a:rPr>
                        <a:t>90% - 100%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99" name="Shape 99"/>
          <p:cNvSpPr txBox="1"/>
          <p:nvPr/>
        </p:nvSpPr>
        <p:spPr>
          <a:xfrm>
            <a:off x="2117950" y="261975"/>
            <a:ext cx="4938000" cy="4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>
                <a:solidFill>
                  <a:srgbClr val="FF9900"/>
                </a:solidFill>
              </a:rPr>
              <a:t>TARGET HEART RATE ZONES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What are the benefits of each of the zones?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4825" y="1152475"/>
            <a:ext cx="4256700" cy="39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Light Exercise </a:t>
            </a:r>
            <a:r>
              <a:rPr lang="en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(50-60% of Max Heart Rate)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(healthy heart zone)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-not intense enough to gain cardiovascular benefits/fitness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-low risk of injury</a:t>
            </a:r>
          </a:p>
          <a:p>
            <a:pPr lvl="0" rtl="0">
              <a:spcBef>
                <a:spcPts val="700"/>
              </a:spcBef>
              <a:spcAft>
                <a:spcPts val="0"/>
              </a:spcAft>
              <a:buNone/>
            </a:pPr>
            <a:endParaRPr sz="18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Weight Management </a:t>
            </a:r>
            <a:r>
              <a:rPr lang="en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(60-70% of Max Heart Rate)</a:t>
            </a: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00" b="1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(fitness zone)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-slight gain cardiovascular fitness</a:t>
            </a:r>
          </a:p>
          <a:p>
            <a:pPr lvl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-Targets fat burning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419675" y="1152475"/>
            <a:ext cx="4669200" cy="393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Aerobic Base Building </a:t>
            </a:r>
            <a:r>
              <a:rPr lang="en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(70-80% of Max Heart Rate)</a:t>
            </a: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 b="1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(aerobic zone)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-significant gain in cardiovascular fitness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-good for training if you are out of season 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-resting heart rate will start to decrease</a:t>
            </a:r>
          </a:p>
          <a:p>
            <a:pPr lvl="0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800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Optimal Conditioning </a:t>
            </a:r>
            <a:r>
              <a:rPr lang="en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(80-90% of Max Heart Rate)</a:t>
            </a:r>
            <a:r>
              <a:rPr lang="en" sz="1800" b="1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 b="1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(anaerobic zone)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 extraordinary gain in cardiovascular fitness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-good for in season training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-resting heart rate will start to decrease</a:t>
            </a:r>
          </a:p>
          <a:p>
            <a:pPr lvl="0" rtl="0">
              <a:spcBef>
                <a:spcPts val="400"/>
              </a:spcBef>
              <a:spcAft>
                <a:spcPts val="0"/>
              </a:spcAft>
              <a:buNone/>
            </a:pPr>
            <a:endParaRPr sz="1800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On-screen Show (16:9)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Average</vt:lpstr>
      <vt:lpstr>Oswald</vt:lpstr>
      <vt:lpstr>slate</vt:lpstr>
      <vt:lpstr>Exercise and Fitness</vt:lpstr>
      <vt:lpstr>Finding your heart rate--(Count pulse for 6 seconds and add a 0)</vt:lpstr>
      <vt:lpstr>Resting Heart Rate--Your heart rate when you are at rest</vt:lpstr>
      <vt:lpstr>Max Heart Rate--The fastest your heart is able to beat</vt:lpstr>
      <vt:lpstr>Target Heart Rate</vt:lpstr>
      <vt:lpstr>PowerPoint Presentation</vt:lpstr>
      <vt:lpstr>What are the benefits of each of the zones?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and Fitness</dc:title>
  <dc:creator>Vice Jason</dc:creator>
  <cp:lastModifiedBy>Administrator</cp:lastModifiedBy>
  <cp:revision>1</cp:revision>
  <dcterms:modified xsi:type="dcterms:W3CDTF">2016-09-13T13:37:50Z</dcterms:modified>
</cp:coreProperties>
</file>